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9" r:id="rId6"/>
    <p:sldId id="270" r:id="rId7"/>
    <p:sldId id="271" r:id="rId8"/>
    <p:sldId id="272" r:id="rId9"/>
    <p:sldId id="273"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5E62-D350-EB86-9E57-055A35D5AA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B90728-0A9D-3172-2EAE-3ABEE06BF9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1B2FA6-8949-B0C1-6CEF-2425DE2E3DE1}"/>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5" name="Footer Placeholder 4">
            <a:extLst>
              <a:ext uri="{FF2B5EF4-FFF2-40B4-BE49-F238E27FC236}">
                <a16:creationId xmlns:a16="http://schemas.microsoft.com/office/drawing/2014/main" id="{F8A4D723-4735-FE4A-97D0-205D605B3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4AD7D-F458-86F7-27AA-A667FAEB36E0}"/>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75782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A941-8B23-9269-7D1F-1470DA6459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7F01A-EBEC-C816-68A8-7B43966D39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C12B-BF13-A85B-03C4-E007E58F6905}"/>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5" name="Footer Placeholder 4">
            <a:extLst>
              <a:ext uri="{FF2B5EF4-FFF2-40B4-BE49-F238E27FC236}">
                <a16:creationId xmlns:a16="http://schemas.microsoft.com/office/drawing/2014/main" id="{209090F0-196B-AD61-7F06-D5682C470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3AE2C-C2AF-8537-BA6A-90E96260970D}"/>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3493534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32B3B5-BDDA-9130-CD17-32D7279E6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6258E3-91DA-3A18-7EFF-83F9A5C2EA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AE851-764D-0453-7841-607E0B934B01}"/>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5" name="Footer Placeholder 4">
            <a:extLst>
              <a:ext uri="{FF2B5EF4-FFF2-40B4-BE49-F238E27FC236}">
                <a16:creationId xmlns:a16="http://schemas.microsoft.com/office/drawing/2014/main" id="{B3A36636-E0F8-41B3-8584-3B6850D1C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0F248-3283-7357-B72D-D6B9FD08CA2B}"/>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259724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8649-D97B-4892-12FF-0101EDF18F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A6076-F62B-7129-3828-47F195452D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4D2CE-46B8-2F4F-BD82-1B733F719C49}"/>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5" name="Footer Placeholder 4">
            <a:extLst>
              <a:ext uri="{FF2B5EF4-FFF2-40B4-BE49-F238E27FC236}">
                <a16:creationId xmlns:a16="http://schemas.microsoft.com/office/drawing/2014/main" id="{C030F648-D93C-E62B-AA8E-EABE81764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4F7C3-6D90-4C4A-28ED-58EA6E4B3B58}"/>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3691575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F2AE-37CF-C44E-B336-B68A6A7071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DAD039-9AA6-2EFA-DA4A-D6E3052A3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338EF-6946-9F1C-7967-38255B73FC36}"/>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5" name="Footer Placeholder 4">
            <a:extLst>
              <a:ext uri="{FF2B5EF4-FFF2-40B4-BE49-F238E27FC236}">
                <a16:creationId xmlns:a16="http://schemas.microsoft.com/office/drawing/2014/main" id="{D2B62BBD-3F6E-49C7-D743-D19B74C69F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80911-8C88-2874-28E2-7460135F49FB}"/>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184756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0B7A-BC5C-E139-BDEA-423E4D2E0B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E3FEB-E06F-0899-A758-F200AF4AFF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0AF43F-FABA-E752-1185-CE95DC874C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ABCE9B-E700-2837-28A5-C0B817BBB590}"/>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6" name="Footer Placeholder 5">
            <a:extLst>
              <a:ext uri="{FF2B5EF4-FFF2-40B4-BE49-F238E27FC236}">
                <a16:creationId xmlns:a16="http://schemas.microsoft.com/office/drawing/2014/main" id="{F9F84DA9-956D-5F45-9508-C5D741D22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606B92-7EAF-520B-6FE0-AF035637EAF4}"/>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1795882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E90B-6F71-76B6-B6F9-0DEA40F57F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5607DF-8605-E960-CB0E-970C761F19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04D3AC-37D0-7722-40F2-84DAD6EDC6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2B9AAA-66C1-1E50-7C52-EB91892640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D1612-12F2-0C86-DF1B-DC75E436C0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89C4E9-467D-7323-FDFF-95F31E19414E}"/>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8" name="Footer Placeholder 7">
            <a:extLst>
              <a:ext uri="{FF2B5EF4-FFF2-40B4-BE49-F238E27FC236}">
                <a16:creationId xmlns:a16="http://schemas.microsoft.com/office/drawing/2014/main" id="{B5279721-2331-3857-8976-71EF0DD055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201846-606D-A663-1504-19912435BB87}"/>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131382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CA26-C9AA-F0A4-E4CB-9E5CD84662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1D8249-6C94-40C3-AB01-83070F51B447}"/>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4" name="Footer Placeholder 3">
            <a:extLst>
              <a:ext uri="{FF2B5EF4-FFF2-40B4-BE49-F238E27FC236}">
                <a16:creationId xmlns:a16="http://schemas.microsoft.com/office/drawing/2014/main" id="{04066F05-980D-2E2E-716B-F233C1B0B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FF75ED-653A-FB63-EF56-8A1EEEDDC452}"/>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713661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B99E7F-BED9-88F1-568C-1ED229643F95}"/>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3" name="Footer Placeholder 2">
            <a:extLst>
              <a:ext uri="{FF2B5EF4-FFF2-40B4-BE49-F238E27FC236}">
                <a16:creationId xmlns:a16="http://schemas.microsoft.com/office/drawing/2014/main" id="{1E0F2319-7749-52FA-E225-0C69004FB2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CE469-50FA-99CF-B428-DFC5220FFACB}"/>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359088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79D7-D649-B039-E5C4-B5B929B35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B29D32-DA92-28EA-5744-4C3E2C9D6D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E2FA50-6BDD-72E7-2C75-EB56DEE2E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DB15F-ACB4-21CF-931A-69B8693DA2FC}"/>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6" name="Footer Placeholder 5">
            <a:extLst>
              <a:ext uri="{FF2B5EF4-FFF2-40B4-BE49-F238E27FC236}">
                <a16:creationId xmlns:a16="http://schemas.microsoft.com/office/drawing/2014/main" id="{1BFDF909-4205-8600-7804-DA5F53D5F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C2644-192C-AC18-1CEB-DEB08E574388}"/>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290210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4CDD-10CC-36C7-C970-6088DC725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2ACA38-C1DF-D01A-6156-87DFE5BC87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77C21-3CC0-A335-737B-FAE19FF6D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B7735E-8910-5956-FA68-E773ACFE7DC1}"/>
              </a:ext>
            </a:extLst>
          </p:cNvPr>
          <p:cNvSpPr>
            <a:spLocks noGrp="1"/>
          </p:cNvSpPr>
          <p:nvPr>
            <p:ph type="dt" sz="half" idx="10"/>
          </p:nvPr>
        </p:nvSpPr>
        <p:spPr/>
        <p:txBody>
          <a:bodyPr/>
          <a:lstStyle/>
          <a:p>
            <a:fld id="{A89461C7-BEF1-4A2D-BFD3-674D39C02147}" type="datetimeFigureOut">
              <a:rPr lang="en-US" smtClean="0"/>
              <a:t>12/2/2022</a:t>
            </a:fld>
            <a:endParaRPr lang="en-US"/>
          </a:p>
        </p:txBody>
      </p:sp>
      <p:sp>
        <p:nvSpPr>
          <p:cNvPr id="6" name="Footer Placeholder 5">
            <a:extLst>
              <a:ext uri="{FF2B5EF4-FFF2-40B4-BE49-F238E27FC236}">
                <a16:creationId xmlns:a16="http://schemas.microsoft.com/office/drawing/2014/main" id="{7D90EB41-72B0-047A-1A21-9D7A6A90C1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D273A-721A-6118-FDF9-76C8153CD499}"/>
              </a:ext>
            </a:extLst>
          </p:cNvPr>
          <p:cNvSpPr>
            <a:spLocks noGrp="1"/>
          </p:cNvSpPr>
          <p:nvPr>
            <p:ph type="sldNum" sz="quarter" idx="12"/>
          </p:nvPr>
        </p:nvSpPr>
        <p:spPr/>
        <p:txBody>
          <a:bodyPr/>
          <a:lstStyle/>
          <a:p>
            <a:fld id="{26017FD6-F6A2-480E-998B-6E9E61167877}" type="slidenum">
              <a:rPr lang="en-US" smtClean="0"/>
              <a:t>‹#›</a:t>
            </a:fld>
            <a:endParaRPr lang="en-US"/>
          </a:p>
        </p:txBody>
      </p:sp>
    </p:spTree>
    <p:extLst>
      <p:ext uri="{BB962C8B-B14F-4D97-AF65-F5344CB8AC3E}">
        <p14:creationId xmlns:p14="http://schemas.microsoft.com/office/powerpoint/2010/main" val="176880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75C227-F6A3-A740-B525-0BBCDCF0A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EDB609-0951-1CBC-9B17-EE5D5E3D1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369F14-6E4C-1B66-8566-907C686998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461C7-BEF1-4A2D-BFD3-674D39C02147}" type="datetimeFigureOut">
              <a:rPr lang="en-US" smtClean="0"/>
              <a:t>12/2/2022</a:t>
            </a:fld>
            <a:endParaRPr lang="en-US"/>
          </a:p>
        </p:txBody>
      </p:sp>
      <p:sp>
        <p:nvSpPr>
          <p:cNvPr id="5" name="Footer Placeholder 4">
            <a:extLst>
              <a:ext uri="{FF2B5EF4-FFF2-40B4-BE49-F238E27FC236}">
                <a16:creationId xmlns:a16="http://schemas.microsoft.com/office/drawing/2014/main" id="{582E2D7F-52AA-5ABD-AC41-20E4732E7F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2B314C-40F3-7D62-9805-2C0244803F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017FD6-F6A2-480E-998B-6E9E61167877}" type="slidenum">
              <a:rPr lang="en-US" smtClean="0"/>
              <a:t>‹#›</a:t>
            </a:fld>
            <a:endParaRPr lang="en-US"/>
          </a:p>
        </p:txBody>
      </p:sp>
    </p:spTree>
    <p:extLst>
      <p:ext uri="{BB962C8B-B14F-4D97-AF65-F5344CB8AC3E}">
        <p14:creationId xmlns:p14="http://schemas.microsoft.com/office/powerpoint/2010/main" val="3405045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B7F5-4616-48C7-3D19-E68AE7317F40}"/>
              </a:ext>
            </a:extLst>
          </p:cNvPr>
          <p:cNvSpPr>
            <a:spLocks noGrp="1"/>
          </p:cNvSpPr>
          <p:nvPr>
            <p:ph type="ctrTitle"/>
          </p:nvPr>
        </p:nvSpPr>
        <p:spPr>
          <a:xfrm>
            <a:off x="1316966" y="527140"/>
            <a:ext cx="8430883" cy="533909"/>
          </a:xfrm>
        </p:spPr>
        <p:txBody>
          <a:bodyPr>
            <a:noAutofit/>
          </a:bodyPr>
          <a:lstStyle/>
          <a:p>
            <a:br>
              <a:rPr lang="en-US" sz="2800" b="1" kern="1600" dirty="0">
                <a:effectLst/>
                <a:latin typeface="Arial" panose="020B0604020202020204" pitchFamily="34" charset="0"/>
              </a:rPr>
            </a:br>
            <a:r>
              <a:rPr lang="en-US" sz="2800" b="1" kern="1600" dirty="0">
                <a:solidFill>
                  <a:srgbClr val="000000"/>
                </a:solidFill>
                <a:effectLst/>
                <a:latin typeface="Arial" panose="020B0604020202020204" pitchFamily="34" charset="0"/>
              </a:rPr>
              <a:t>Formula 1 Race Predictor</a:t>
            </a:r>
            <a:endParaRPr lang="en-US" sz="2800" dirty="0"/>
          </a:p>
        </p:txBody>
      </p:sp>
      <p:pic>
        <p:nvPicPr>
          <p:cNvPr id="5" name="Picture 4" descr="A group of race cars on a track&#10;&#10;Description automatically generated with medium confidence">
            <a:extLst>
              <a:ext uri="{FF2B5EF4-FFF2-40B4-BE49-F238E27FC236}">
                <a16:creationId xmlns:a16="http://schemas.microsoft.com/office/drawing/2014/main" id="{57536E0D-9478-501E-B1DE-E43DA7746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040" y="1483744"/>
            <a:ext cx="8377919" cy="5029969"/>
          </a:xfrm>
          <a:prstGeom prst="rect">
            <a:avLst/>
          </a:prstGeom>
        </p:spPr>
      </p:pic>
    </p:spTree>
    <p:extLst>
      <p:ext uri="{BB962C8B-B14F-4D97-AF65-F5344CB8AC3E}">
        <p14:creationId xmlns:p14="http://schemas.microsoft.com/office/powerpoint/2010/main" val="347201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7002-FAB0-A67D-FEA5-6923B42CB7A8}"/>
              </a:ext>
            </a:extLst>
          </p:cNvPr>
          <p:cNvSpPr>
            <a:spLocks noGrp="1"/>
          </p:cNvSpPr>
          <p:nvPr>
            <p:ph type="title"/>
          </p:nvPr>
        </p:nvSpPr>
        <p:spPr>
          <a:xfrm>
            <a:off x="838200" y="365126"/>
            <a:ext cx="10515600" cy="868452"/>
          </a:xfrm>
        </p:spPr>
        <p:txBody>
          <a:bodyPr/>
          <a:lstStyle/>
          <a:p>
            <a:r>
              <a:rPr lang="en-US" dirty="0"/>
              <a:t>Thank You</a:t>
            </a:r>
          </a:p>
        </p:txBody>
      </p:sp>
      <p:pic>
        <p:nvPicPr>
          <p:cNvPr id="4" name="Picture 3" descr="A picture containing smoke, outdoor, fire, engine&#10;&#10;Description automatically generated">
            <a:extLst>
              <a:ext uri="{FF2B5EF4-FFF2-40B4-BE49-F238E27FC236}">
                <a16:creationId xmlns:a16="http://schemas.microsoft.com/office/drawing/2014/main" id="{A034C647-2EBC-E2A2-D6E4-48E82FC37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097951"/>
            <a:ext cx="8536557" cy="5691038"/>
          </a:xfrm>
          <a:prstGeom prst="rect">
            <a:avLst/>
          </a:prstGeom>
        </p:spPr>
      </p:pic>
    </p:spTree>
    <p:extLst>
      <p:ext uri="{BB962C8B-B14F-4D97-AF65-F5344CB8AC3E}">
        <p14:creationId xmlns:p14="http://schemas.microsoft.com/office/powerpoint/2010/main" val="3048526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AA3C-CE0B-288A-1AB8-643EDEEA670A}"/>
              </a:ext>
            </a:extLst>
          </p:cNvPr>
          <p:cNvSpPr>
            <a:spLocks noGrp="1"/>
          </p:cNvSpPr>
          <p:nvPr>
            <p:ph type="title"/>
          </p:nvPr>
        </p:nvSpPr>
        <p:spPr>
          <a:xfrm>
            <a:off x="838200" y="365126"/>
            <a:ext cx="6407989" cy="894332"/>
          </a:xfrm>
        </p:spPr>
        <p:txBody>
          <a:bodyPr/>
          <a:lstStyle/>
          <a:p>
            <a:r>
              <a:rPr lang="en-US" sz="1400" b="1" dirty="0"/>
              <a:t>1.  Introduction</a:t>
            </a:r>
            <a:br>
              <a:rPr lang="en-US" sz="4800" b="1" kern="1600" dirty="0">
                <a:effectLst/>
                <a:latin typeface="Arial" panose="020B0604020202020204" pitchFamily="34" charset="0"/>
              </a:rPr>
            </a:br>
            <a:endParaRPr lang="en-US" dirty="0"/>
          </a:p>
        </p:txBody>
      </p:sp>
      <p:sp>
        <p:nvSpPr>
          <p:cNvPr id="4" name="TextBox 3">
            <a:extLst>
              <a:ext uri="{FF2B5EF4-FFF2-40B4-BE49-F238E27FC236}">
                <a16:creationId xmlns:a16="http://schemas.microsoft.com/office/drawing/2014/main" id="{20066D4F-621F-99BA-3F55-7BEA1D1E9C8F}"/>
              </a:ext>
            </a:extLst>
          </p:cNvPr>
          <p:cNvSpPr txBox="1"/>
          <p:nvPr/>
        </p:nvSpPr>
        <p:spPr>
          <a:xfrm>
            <a:off x="835166" y="812293"/>
            <a:ext cx="7313762" cy="1697388"/>
          </a:xfrm>
          <a:prstGeom prst="rect">
            <a:avLst/>
          </a:prstGeom>
          <a:noFill/>
        </p:spPr>
        <p:txBody>
          <a:bodyPr wrap="square">
            <a:spAutoFit/>
          </a:bodyPr>
          <a:lstStyle/>
          <a:p>
            <a:pPr algn="just"/>
            <a:r>
              <a:rPr lang="en-US" sz="1200" dirty="0">
                <a:latin typeface="Times New Roman" panose="02020603050405020304" pitchFamily="18" charset="0"/>
              </a:rPr>
              <a:t>I'm a big fan of Formula One; it's an incredible sport, so I thought it'd be fun to predict a driver's chances of winning a Grand Prix and compare them to the bookmakers' odds. This project will be divided into three sections:</a:t>
            </a:r>
          </a:p>
          <a:p>
            <a:pPr algn="just"/>
            <a:endParaRPr lang="en-US" sz="1200" dirty="0">
              <a:latin typeface="Times New Roman" panose="02020603050405020304" pitchFamily="18" charset="0"/>
            </a:endParaRPr>
          </a:p>
          <a:p>
            <a:pPr marL="171450" indent="-171450" algn="just">
              <a:buFont typeface="Arial" panose="020B0604020202020204" pitchFamily="34" charset="0"/>
              <a:buChar char="•"/>
            </a:pPr>
            <a:r>
              <a:rPr lang="en-US" sz="1200" dirty="0">
                <a:latin typeface="Times New Roman" panose="02020603050405020304" pitchFamily="18" charset="0"/>
              </a:rPr>
              <a:t>Data collection</a:t>
            </a:r>
          </a:p>
          <a:p>
            <a:pPr marL="171450" lvl="0" indent="-171450">
              <a:lnSpc>
                <a:spcPts val="2100"/>
              </a:lnSpc>
              <a:spcBef>
                <a:spcPts val="1370"/>
              </a:spcBef>
              <a:buSzPts val="1000"/>
              <a:buFont typeface="Arial" panose="020B0604020202020204" pitchFamily="34" charset="0"/>
              <a:buChar char="•"/>
              <a:tabLst>
                <a:tab pos="457200" algn="l"/>
              </a:tabLst>
            </a:pPr>
            <a:r>
              <a:rPr lang="en-US" sz="1200" dirty="0">
                <a:latin typeface="Times New Roman" panose="02020603050405020304" pitchFamily="18" charset="0"/>
              </a:rPr>
              <a:t>Data analysis</a:t>
            </a:r>
          </a:p>
          <a:p>
            <a:pPr marL="171450" lvl="0" indent="-171450">
              <a:lnSpc>
                <a:spcPts val="2100"/>
              </a:lnSpc>
              <a:spcBef>
                <a:spcPts val="1370"/>
              </a:spcBef>
              <a:buSzPts val="1000"/>
              <a:buFont typeface="Arial" panose="020B0604020202020204" pitchFamily="34" charset="0"/>
              <a:buChar char="•"/>
              <a:tabLst>
                <a:tab pos="457200" algn="l"/>
              </a:tabLst>
            </a:pPr>
            <a:r>
              <a:rPr lang="en-US" sz="1200" dirty="0">
                <a:latin typeface="Times New Roman" panose="02020603050405020304" pitchFamily="18" charset="0"/>
              </a:rPr>
              <a:t>Modelling</a:t>
            </a:r>
          </a:p>
        </p:txBody>
      </p:sp>
      <p:pic>
        <p:nvPicPr>
          <p:cNvPr id="6" name="Picture 5" descr="A picture containing indoor&#10;&#10;Description automatically generated">
            <a:extLst>
              <a:ext uri="{FF2B5EF4-FFF2-40B4-BE49-F238E27FC236}">
                <a16:creationId xmlns:a16="http://schemas.microsoft.com/office/drawing/2014/main" id="{9B9928F4-D268-38AF-6DFD-BD307E625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571" y="2956849"/>
            <a:ext cx="6374952" cy="3786844"/>
          </a:xfrm>
          <a:prstGeom prst="rect">
            <a:avLst/>
          </a:prstGeom>
        </p:spPr>
      </p:pic>
    </p:spTree>
    <p:extLst>
      <p:ext uri="{BB962C8B-B14F-4D97-AF65-F5344CB8AC3E}">
        <p14:creationId xmlns:p14="http://schemas.microsoft.com/office/powerpoint/2010/main" val="1450547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9855-76D1-E658-0059-4A25D548C981}"/>
              </a:ext>
            </a:extLst>
          </p:cNvPr>
          <p:cNvSpPr>
            <a:spLocks noGrp="1"/>
          </p:cNvSpPr>
          <p:nvPr>
            <p:ph type="title"/>
          </p:nvPr>
        </p:nvSpPr>
        <p:spPr>
          <a:xfrm>
            <a:off x="838200" y="365126"/>
            <a:ext cx="10515600" cy="609660"/>
          </a:xfrm>
        </p:spPr>
        <p:txBody>
          <a:bodyPr>
            <a:normAutofit/>
          </a:bodyPr>
          <a:lstStyle/>
          <a:p>
            <a:r>
              <a:rPr lang="en-US" sz="1400" b="1" dirty="0"/>
              <a:t>2. Data collection</a:t>
            </a:r>
          </a:p>
        </p:txBody>
      </p:sp>
      <p:sp>
        <p:nvSpPr>
          <p:cNvPr id="4" name="TextBox 3">
            <a:extLst>
              <a:ext uri="{FF2B5EF4-FFF2-40B4-BE49-F238E27FC236}">
                <a16:creationId xmlns:a16="http://schemas.microsoft.com/office/drawing/2014/main" id="{F5C395B9-E190-9825-F5F9-37553EFFE967}"/>
              </a:ext>
            </a:extLst>
          </p:cNvPr>
          <p:cNvSpPr txBox="1"/>
          <p:nvPr/>
        </p:nvSpPr>
        <p:spPr>
          <a:xfrm>
            <a:off x="914400" y="1003058"/>
            <a:ext cx="6606396" cy="2031325"/>
          </a:xfrm>
          <a:prstGeom prst="rect">
            <a:avLst/>
          </a:prstGeom>
          <a:noFill/>
        </p:spPr>
        <p:txBody>
          <a:bodyPr wrap="square">
            <a:spAutoFit/>
          </a:bodyPr>
          <a:lstStyle/>
          <a:p>
            <a:pPr algn="just"/>
            <a:r>
              <a:rPr lang="en-US" sz="1200" dirty="0">
                <a:latin typeface="Times New Roman" panose="02020603050405020304" pitchFamily="18" charset="0"/>
              </a:rPr>
              <a:t>DataFrame 1: </a:t>
            </a:r>
            <a:r>
              <a:rPr lang="en-US" sz="1200" b="1" dirty="0">
                <a:latin typeface="Times New Roman" panose="02020603050405020304" pitchFamily="18" charset="0"/>
              </a:rPr>
              <a:t>Races</a:t>
            </a:r>
          </a:p>
          <a:p>
            <a:pPr marL="171450" indent="-171450" algn="just">
              <a:buFont typeface="Arial" panose="020B0604020202020204" pitchFamily="34" charset="0"/>
              <a:buChar char="•"/>
            </a:pPr>
            <a:r>
              <a:rPr lang="en-US" sz="1200" dirty="0" err="1">
                <a:latin typeface="Times New Roman" panose="02020603050405020304" pitchFamily="18" charset="0"/>
              </a:rPr>
              <a:t>Ergast</a:t>
            </a:r>
            <a:r>
              <a:rPr lang="en-US" sz="1200" dirty="0">
                <a:latin typeface="Times New Roman" panose="02020603050405020304" pitchFamily="18" charset="0"/>
              </a:rPr>
              <a:t> F1 data repository and the official Formula 1 website, which contains information on all championships and races from 1950 to 2022. Eventually.</a:t>
            </a:r>
          </a:p>
          <a:p>
            <a:pPr marL="171450" indent="-171450" algn="just">
              <a:buFont typeface="Arial" panose="020B0604020202020204" pitchFamily="34" charset="0"/>
              <a:buChar char="•"/>
            </a:pPr>
            <a:endParaRPr lang="en-US" sz="1200" dirty="0">
              <a:latin typeface="Times New Roman" panose="02020603050405020304" pitchFamily="18" charset="0"/>
            </a:endParaRPr>
          </a:p>
          <a:p>
            <a:pPr marL="171450" indent="-171450" algn="just">
              <a:buFont typeface="Arial" panose="020B0604020202020204" pitchFamily="34" charset="0"/>
              <a:buChar char="•"/>
            </a:pPr>
            <a:r>
              <a:rPr lang="en-US" sz="1200" dirty="0">
                <a:latin typeface="Times New Roman" panose="02020603050405020304" pitchFamily="18" charset="0"/>
              </a:rPr>
              <a:t>My first dataframe includes information on all championships and races from 1950 to 2022, as well as their location and a link to their Wikipedia page.</a:t>
            </a:r>
          </a:p>
          <a:p>
            <a:pPr algn="just"/>
            <a:endParaRPr lang="en-US" b="1" dirty="0">
              <a:latin typeface="Times New Roman" panose="02020603050405020304" pitchFamily="18" charset="0"/>
              <a:ea typeface="Times New Roman" panose="02020603050405020304" pitchFamily="18" charset="0"/>
            </a:endParaRPr>
          </a:p>
          <a:p>
            <a:pPr algn="just"/>
            <a:endParaRPr lang="en-US" sz="1800" b="1" dirty="0">
              <a:effectLst/>
              <a:latin typeface="Times New Roman" panose="02020603050405020304" pitchFamily="18" charset="0"/>
              <a:ea typeface="Times New Roman" panose="02020603050405020304" pitchFamily="18" charset="0"/>
            </a:endParaRPr>
          </a:p>
          <a:p>
            <a:pPr algn="just"/>
            <a:endParaRPr lang="en-US" sz="1800" dirty="0">
              <a:effectLst/>
              <a:latin typeface="Times New Roman" panose="02020603050405020304" pitchFamily="18" charset="0"/>
              <a:ea typeface="Times New Roman" panose="02020603050405020304" pitchFamily="18" charset="0"/>
            </a:endParaRPr>
          </a:p>
        </p:txBody>
      </p:sp>
      <p:pic>
        <p:nvPicPr>
          <p:cNvPr id="1026" name="Picture 1">
            <a:extLst>
              <a:ext uri="{FF2B5EF4-FFF2-40B4-BE49-F238E27FC236}">
                <a16:creationId xmlns:a16="http://schemas.microsoft.com/office/drawing/2014/main" id="{9B660C43-5DC0-2F3C-8399-2A6210274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58731"/>
            <a:ext cx="65722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a:extLst>
              <a:ext uri="{FF2B5EF4-FFF2-40B4-BE49-F238E27FC236}">
                <a16:creationId xmlns:a16="http://schemas.microsoft.com/office/drawing/2014/main" id="{63E33E5B-FD9B-C127-8B1F-A6141BDFF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743450"/>
            <a:ext cx="66484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4911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45C3-DC2D-3F69-DAC5-EBA089A19D53}"/>
              </a:ext>
            </a:extLst>
          </p:cNvPr>
          <p:cNvSpPr>
            <a:spLocks noGrp="1"/>
          </p:cNvSpPr>
          <p:nvPr>
            <p:ph type="title"/>
          </p:nvPr>
        </p:nvSpPr>
        <p:spPr>
          <a:xfrm>
            <a:off x="838200" y="365125"/>
            <a:ext cx="10515600" cy="419879"/>
          </a:xfrm>
        </p:spPr>
        <p:txBody>
          <a:bodyPr>
            <a:normAutofit/>
          </a:bodyPr>
          <a:lstStyle/>
          <a:p>
            <a:r>
              <a:rPr lang="en-US" sz="1400" b="1" dirty="0"/>
              <a:t>3. Data Analysis</a:t>
            </a:r>
          </a:p>
        </p:txBody>
      </p:sp>
      <p:sp>
        <p:nvSpPr>
          <p:cNvPr id="4" name="TextBox 3">
            <a:extLst>
              <a:ext uri="{FF2B5EF4-FFF2-40B4-BE49-F238E27FC236}">
                <a16:creationId xmlns:a16="http://schemas.microsoft.com/office/drawing/2014/main" id="{CDBC2173-389C-C17C-F320-5D501C87FC83}"/>
              </a:ext>
            </a:extLst>
          </p:cNvPr>
          <p:cNvSpPr txBox="1"/>
          <p:nvPr/>
        </p:nvSpPr>
        <p:spPr>
          <a:xfrm>
            <a:off x="838200" y="785004"/>
            <a:ext cx="6094562" cy="1015663"/>
          </a:xfrm>
          <a:prstGeom prst="rect">
            <a:avLst/>
          </a:prstGeom>
          <a:noFill/>
        </p:spPr>
        <p:txBody>
          <a:bodyPr wrap="square">
            <a:spAutoFit/>
          </a:bodyPr>
          <a:lstStyle/>
          <a:p>
            <a:r>
              <a:rPr lang="en-US" sz="1200" dirty="0">
                <a:latin typeface="Times New Roman" panose="02020603050405020304" pitchFamily="18" charset="0"/>
              </a:rPr>
              <a:t>The first drivers' world championship, which consisted of only seven races, was held in 1950 at the British Grand Prix at Silverstone. The number of Grand Prix per season has varied over the years, with the most recent seasons averaging 19 races. The races' locations have also changed over time, depending on the suitability of the track and other financial considerations. Currently, only the Italian and British Grand Prix have not missed a season since 1950</a:t>
            </a:r>
          </a:p>
        </p:txBody>
      </p:sp>
      <p:pic>
        <p:nvPicPr>
          <p:cNvPr id="2050" name="Picture 2">
            <a:extLst>
              <a:ext uri="{FF2B5EF4-FFF2-40B4-BE49-F238E27FC236}">
                <a16:creationId xmlns:a16="http://schemas.microsoft.com/office/drawing/2014/main" id="{0DFF66A5-1635-3CD2-C30A-139EE1804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68068"/>
            <a:ext cx="67183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3833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45C3-DC2D-3F69-DAC5-EBA089A19D53}"/>
              </a:ext>
            </a:extLst>
          </p:cNvPr>
          <p:cNvSpPr>
            <a:spLocks noGrp="1"/>
          </p:cNvSpPr>
          <p:nvPr>
            <p:ph type="title"/>
          </p:nvPr>
        </p:nvSpPr>
        <p:spPr>
          <a:xfrm>
            <a:off x="838200" y="365125"/>
            <a:ext cx="10515600" cy="419879"/>
          </a:xfrm>
        </p:spPr>
        <p:txBody>
          <a:bodyPr>
            <a:normAutofit/>
          </a:bodyPr>
          <a:lstStyle/>
          <a:p>
            <a:pPr algn="just">
              <a:lnSpc>
                <a:spcPts val="1800"/>
              </a:lnSpc>
              <a:spcBef>
                <a:spcPts val="2845"/>
              </a:spcBef>
            </a:pPr>
            <a:r>
              <a:rPr lang="en-US" sz="1400" b="1" dirty="0"/>
              <a:t>Most dangerous circuits</a:t>
            </a:r>
          </a:p>
        </p:txBody>
      </p:sp>
      <p:sp>
        <p:nvSpPr>
          <p:cNvPr id="4" name="TextBox 3">
            <a:extLst>
              <a:ext uri="{FF2B5EF4-FFF2-40B4-BE49-F238E27FC236}">
                <a16:creationId xmlns:a16="http://schemas.microsoft.com/office/drawing/2014/main" id="{CDBC2173-389C-C17C-F320-5D501C87FC83}"/>
              </a:ext>
            </a:extLst>
          </p:cNvPr>
          <p:cNvSpPr txBox="1"/>
          <p:nvPr/>
        </p:nvSpPr>
        <p:spPr>
          <a:xfrm>
            <a:off x="838200" y="785004"/>
            <a:ext cx="6094562" cy="1200329"/>
          </a:xfrm>
          <a:prstGeom prst="rect">
            <a:avLst/>
          </a:prstGeom>
          <a:noFill/>
        </p:spPr>
        <p:txBody>
          <a:bodyPr wrap="square">
            <a:spAutoFit/>
          </a:bodyPr>
          <a:lstStyle/>
          <a:p>
            <a:pPr algn="just"/>
            <a:r>
              <a:rPr lang="en-US" sz="1200" dirty="0">
                <a:latin typeface="Times New Roman" panose="02020603050405020304" pitchFamily="18" charset="0"/>
              </a:rPr>
              <a:t>Some circuit layouts have been redesigned over time to meet stricter safety standards. Most circuits are now designed specifically for competitions, avoiding long and fast straights or dangerous turns. However, some races are still held on street circuits, such as the Monaco Grand Prix, which is still used primarily for its fame and history, despite failing to meet the most recent strict regulations. The tree-map below depicts some of the most popular tracks based on the number of incidents or collisions.</a:t>
            </a:r>
          </a:p>
        </p:txBody>
      </p:sp>
      <p:pic>
        <p:nvPicPr>
          <p:cNvPr id="3074" name="Picture 2">
            <a:extLst>
              <a:ext uri="{FF2B5EF4-FFF2-40B4-BE49-F238E27FC236}">
                <a16:creationId xmlns:a16="http://schemas.microsoft.com/office/drawing/2014/main" id="{4AB7808D-037D-761F-59A3-3BBF7113C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76690"/>
            <a:ext cx="6699250"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3079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45C3-DC2D-3F69-DAC5-EBA089A19D53}"/>
              </a:ext>
            </a:extLst>
          </p:cNvPr>
          <p:cNvSpPr>
            <a:spLocks noGrp="1"/>
          </p:cNvSpPr>
          <p:nvPr>
            <p:ph type="title"/>
          </p:nvPr>
        </p:nvSpPr>
        <p:spPr>
          <a:xfrm>
            <a:off x="838200" y="123612"/>
            <a:ext cx="10515600" cy="419879"/>
          </a:xfrm>
        </p:spPr>
        <p:txBody>
          <a:bodyPr>
            <a:normAutofit/>
          </a:bodyPr>
          <a:lstStyle/>
          <a:p>
            <a:pPr algn="just"/>
            <a:r>
              <a:rPr lang="en-US" sz="1400" b="1" dirty="0">
                <a:effectLst/>
                <a:latin typeface="Times New Roman" panose="02020603050405020304" pitchFamily="18" charset="0"/>
                <a:ea typeface="Times New Roman" panose="02020603050405020304" pitchFamily="18" charset="0"/>
              </a:rPr>
              <a:t>Which teams had more car failures?</a:t>
            </a:r>
            <a:endParaRPr lang="en-US" sz="14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CDBC2173-389C-C17C-F320-5D501C87FC83}"/>
              </a:ext>
            </a:extLst>
          </p:cNvPr>
          <p:cNvSpPr txBox="1"/>
          <p:nvPr/>
        </p:nvSpPr>
        <p:spPr>
          <a:xfrm>
            <a:off x="838200" y="542667"/>
            <a:ext cx="6094562" cy="461665"/>
          </a:xfrm>
          <a:prstGeom prst="rect">
            <a:avLst/>
          </a:prstGeom>
          <a:noFill/>
        </p:spPr>
        <p:txBody>
          <a:bodyPr wrap="square">
            <a:spAutoFit/>
          </a:bodyPr>
          <a:lstStyle/>
          <a:p>
            <a:pPr algn="just"/>
            <a:r>
              <a:rPr lang="en-US" sz="1200" dirty="0">
                <a:latin typeface="Times New Roman" panose="02020603050405020304" pitchFamily="18" charset="0"/>
              </a:rPr>
              <a:t>The bar chart shows which teams had the most car problems in recent seasons, such as engine failures, brake failures, suspension issues, or transmission problems.</a:t>
            </a:r>
          </a:p>
        </p:txBody>
      </p:sp>
      <p:pic>
        <p:nvPicPr>
          <p:cNvPr id="4098" name="Picture 2">
            <a:extLst>
              <a:ext uri="{FF2B5EF4-FFF2-40B4-BE49-F238E27FC236}">
                <a16:creationId xmlns:a16="http://schemas.microsoft.com/office/drawing/2014/main" id="{99B9816D-8266-EDD9-E211-95789E28F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05847"/>
            <a:ext cx="5838645" cy="242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5B8C7A4-FA40-5686-65E5-1D5EE25CD2BD}"/>
              </a:ext>
            </a:extLst>
          </p:cNvPr>
          <p:cNvSpPr txBox="1"/>
          <p:nvPr/>
        </p:nvSpPr>
        <p:spPr>
          <a:xfrm>
            <a:off x="442104" y="3429000"/>
            <a:ext cx="10911696" cy="677108"/>
          </a:xfrm>
          <a:prstGeom prst="rect">
            <a:avLst/>
          </a:prstGeom>
          <a:noFill/>
        </p:spPr>
        <p:txBody>
          <a:bodyPr wrap="square">
            <a:spAutoFit/>
          </a:bodyPr>
          <a:lstStyle/>
          <a:p>
            <a:pPr algn="just"/>
            <a:r>
              <a:rPr lang="en-US" sz="1400" b="1" dirty="0">
                <a:latin typeface="Times New Roman" panose="02020603050405020304" pitchFamily="18" charset="0"/>
                <a:cs typeface="+mj-cs"/>
              </a:rPr>
              <a:t>Who is more likely to crash?</a:t>
            </a:r>
          </a:p>
          <a:p>
            <a:pPr algn="just"/>
            <a:r>
              <a:rPr lang="en-US" sz="1200" dirty="0">
                <a:latin typeface="Times New Roman" panose="02020603050405020304" pitchFamily="18" charset="0"/>
              </a:rPr>
              <a:t>Because Formula 1 cars can reach top speeds of 375 km/h (233 mph), crashes can end the race for the drivers. The chart below depicts the crash ratio of some of the drivers who raced in the previous two seasons.</a:t>
            </a:r>
          </a:p>
        </p:txBody>
      </p:sp>
      <p:pic>
        <p:nvPicPr>
          <p:cNvPr id="4099" name="Picture 3">
            <a:extLst>
              <a:ext uri="{FF2B5EF4-FFF2-40B4-BE49-F238E27FC236}">
                <a16:creationId xmlns:a16="http://schemas.microsoft.com/office/drawing/2014/main" id="{504E38E4-A632-B213-535F-631544F8E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142621"/>
            <a:ext cx="6028426" cy="259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4079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45C3-DC2D-3F69-DAC5-EBA089A19D53}"/>
              </a:ext>
            </a:extLst>
          </p:cNvPr>
          <p:cNvSpPr>
            <a:spLocks noGrp="1"/>
          </p:cNvSpPr>
          <p:nvPr>
            <p:ph type="title"/>
          </p:nvPr>
        </p:nvSpPr>
        <p:spPr>
          <a:xfrm>
            <a:off x="838200" y="365125"/>
            <a:ext cx="10515600" cy="419879"/>
          </a:xfrm>
        </p:spPr>
        <p:txBody>
          <a:bodyPr>
            <a:normAutofit/>
          </a:bodyPr>
          <a:lstStyle/>
          <a:p>
            <a:pPr algn="just"/>
            <a:r>
              <a:rPr lang="en-US" sz="1800" b="1" dirty="0">
                <a:effectLst/>
                <a:latin typeface="Times New Roman" panose="02020603050405020304" pitchFamily="18" charset="0"/>
                <a:ea typeface="Times New Roman" panose="02020603050405020304" pitchFamily="18" charset="0"/>
              </a:rPr>
              <a:t>4. Modelling</a:t>
            </a:r>
            <a:endParaRPr lang="en-US"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CDBC2173-389C-C17C-F320-5D501C87FC83}"/>
              </a:ext>
            </a:extLst>
          </p:cNvPr>
          <p:cNvSpPr txBox="1"/>
          <p:nvPr/>
        </p:nvSpPr>
        <p:spPr>
          <a:xfrm>
            <a:off x="838199" y="785004"/>
            <a:ext cx="10686691" cy="1384995"/>
          </a:xfrm>
          <a:prstGeom prst="rect">
            <a:avLst/>
          </a:prstGeom>
          <a:noFill/>
        </p:spPr>
        <p:txBody>
          <a:bodyPr wrap="square">
            <a:spAutoFit/>
          </a:bodyPr>
          <a:lstStyle/>
          <a:p>
            <a:pPr algn="just"/>
            <a:r>
              <a:rPr lang="en-US" sz="1200" dirty="0">
                <a:latin typeface="Times New Roman" panose="02020603050405020304" pitchFamily="18" charset="0"/>
              </a:rPr>
              <a:t>My final dataframe includes information of races, results, weather, driver and team standings and qualifying times from 1983 to 2022. </a:t>
            </a:r>
          </a:p>
          <a:p>
            <a:pPr algn="just"/>
            <a:endParaRPr lang="en-US" sz="1200" dirty="0">
              <a:latin typeface="Times New Roman" panose="02020603050405020304" pitchFamily="18" charset="0"/>
            </a:endParaRPr>
          </a:p>
          <a:p>
            <a:pPr algn="just"/>
            <a:r>
              <a:rPr lang="en-US" sz="1200" dirty="0">
                <a:latin typeface="Times New Roman" panose="02020603050405020304" pitchFamily="18" charset="0"/>
              </a:rPr>
              <a:t>Because I want to predict who will finish first on the podium at each race in 2022, I can treat the target variable as a regression or a classification.</a:t>
            </a:r>
          </a:p>
          <a:p>
            <a:pPr algn="just"/>
            <a:r>
              <a:rPr lang="en-US" sz="1200" dirty="0">
                <a:latin typeface="Times New Roman" panose="02020603050405020304" pitchFamily="18" charset="0"/>
              </a:rPr>
              <a:t> </a:t>
            </a:r>
          </a:p>
          <a:p>
            <a:pPr algn="just"/>
            <a:r>
              <a:rPr lang="en-US" sz="1200" dirty="0">
                <a:latin typeface="Times New Roman" panose="02020603050405020304" pitchFamily="18" charset="0"/>
              </a:rPr>
              <a:t>When calculating a regression's precision score, I sort my predicted results in ascending order and assign the lowest value as the race winner. Finally, I compute the precision score between the actual and predicted values (mapped 1 and 0) for each race in 2012, and repeat for each race in 2012, until I obtain the percentage of correctly predicted races for that season.</a:t>
            </a:r>
          </a:p>
        </p:txBody>
      </p:sp>
      <p:pic>
        <p:nvPicPr>
          <p:cNvPr id="5122" name="Picture 2">
            <a:extLst>
              <a:ext uri="{FF2B5EF4-FFF2-40B4-BE49-F238E27FC236}">
                <a16:creationId xmlns:a16="http://schemas.microsoft.com/office/drawing/2014/main" id="{866D2A64-F1D7-9376-7E7A-6C758D4F2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8" y="2161373"/>
            <a:ext cx="66675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47742A2-2927-02BA-4116-A6056B798D86}"/>
              </a:ext>
            </a:extLst>
          </p:cNvPr>
          <p:cNvSpPr txBox="1"/>
          <p:nvPr/>
        </p:nvSpPr>
        <p:spPr>
          <a:xfrm>
            <a:off x="838199" y="3513923"/>
            <a:ext cx="10686691" cy="830997"/>
          </a:xfrm>
          <a:prstGeom prst="rect">
            <a:avLst/>
          </a:prstGeom>
          <a:noFill/>
        </p:spPr>
        <p:txBody>
          <a:bodyPr wrap="square">
            <a:spAutoFit/>
          </a:bodyPr>
          <a:lstStyle/>
          <a:p>
            <a:pPr algn="just"/>
            <a:r>
              <a:rPr lang="en-US" sz="1200" dirty="0">
                <a:latin typeface="Times New Roman" panose="02020603050405020304" pitchFamily="18" charset="0"/>
              </a:rPr>
              <a:t>In a classification problem the target is mapped 0 and 1 (winner) prior to modelling so, so when I look at the predicted values, I may have more than one winner or no winner at all depending on the predicted probabilities. Because my algorithm isn't smart enough to understand that I only need one winner for each race, I created a different scoring function for classification that ranks each driver's chances of winning the race. I sort the probabilities from highest to lowest and assign the highest probability driver to win the race.</a:t>
            </a:r>
          </a:p>
        </p:txBody>
      </p:sp>
      <p:pic>
        <p:nvPicPr>
          <p:cNvPr id="5126" name="Picture 6">
            <a:extLst>
              <a:ext uri="{FF2B5EF4-FFF2-40B4-BE49-F238E27FC236}">
                <a16:creationId xmlns:a16="http://schemas.microsoft.com/office/drawing/2014/main" id="{01933B6F-94BA-CEFF-92BF-FD39F5C32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95" y="4344920"/>
            <a:ext cx="6529903" cy="12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796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BC2173-389C-C17C-F320-5D501C87FC83}"/>
              </a:ext>
            </a:extLst>
          </p:cNvPr>
          <p:cNvSpPr txBox="1"/>
          <p:nvPr/>
        </p:nvSpPr>
        <p:spPr>
          <a:xfrm>
            <a:off x="838198" y="461492"/>
            <a:ext cx="10686691" cy="646331"/>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TRAIN — TEST SPLIT: the train set contains all races from 1983 to 2021 inclusive. The test set consists of all 21 races in the season of 2022.</a:t>
            </a:r>
          </a:p>
        </p:txBody>
      </p:sp>
      <p:sp>
        <p:nvSpPr>
          <p:cNvPr id="8" name="TextBox 7">
            <a:extLst>
              <a:ext uri="{FF2B5EF4-FFF2-40B4-BE49-F238E27FC236}">
                <a16:creationId xmlns:a16="http://schemas.microsoft.com/office/drawing/2014/main" id="{B396B210-2C45-D221-202D-7A1CE4CD4993}"/>
              </a:ext>
            </a:extLst>
          </p:cNvPr>
          <p:cNvSpPr txBox="1"/>
          <p:nvPr/>
        </p:nvSpPr>
        <p:spPr>
          <a:xfrm>
            <a:off x="838198" y="1157752"/>
            <a:ext cx="10686691" cy="923330"/>
          </a:xfrm>
          <a:prstGeom prst="rect">
            <a:avLst/>
          </a:prstGeom>
          <a:noFill/>
        </p:spPr>
        <p:txBody>
          <a:bodyPr wrap="square">
            <a:spAutoFit/>
          </a:bodyPr>
          <a:lstStyle/>
          <a:p>
            <a:pPr algn="just"/>
            <a:r>
              <a:rPr lang="en-US" sz="1800" b="1" dirty="0">
                <a:effectLst/>
                <a:latin typeface="Times New Roman" panose="02020603050405020304" pitchFamily="18" charset="0"/>
                <a:ea typeface="Times New Roman" panose="02020603050405020304" pitchFamily="18" charset="0"/>
              </a:rPr>
              <a:t>Findings</a:t>
            </a:r>
            <a:r>
              <a:rPr lang="en-US" sz="1800" dirty="0">
                <a:effectLst/>
                <a:latin typeface="Times New Roman" panose="02020603050405020304" pitchFamily="18" charset="0"/>
                <a:ea typeface="Times New Roman" panose="02020603050405020304" pitchFamily="18" charset="0"/>
              </a:rPr>
              <a:t> </a:t>
            </a:r>
          </a:p>
          <a:p>
            <a:pPr algn="just"/>
            <a:r>
              <a:rPr lang="en-US" sz="1800" dirty="0">
                <a:effectLst/>
                <a:latin typeface="Times New Roman" panose="02020603050405020304" pitchFamily="18" charset="0"/>
                <a:ea typeface="Times New Roman" panose="02020603050405020304" pitchFamily="18" charset="0"/>
              </a:rPr>
              <a:t>Classification with Logistic Regression and Neural Network Classifier seem to return the relevant scores, correctly predicting the winner for % of the races in 2022, which corresponds to 15/22 races.</a:t>
            </a:r>
          </a:p>
        </p:txBody>
      </p:sp>
      <p:pic>
        <p:nvPicPr>
          <p:cNvPr id="13314" name="Picture 2">
            <a:extLst>
              <a:ext uri="{FF2B5EF4-FFF2-40B4-BE49-F238E27FC236}">
                <a16:creationId xmlns:a16="http://schemas.microsoft.com/office/drawing/2014/main" id="{0B6EDF39-6AE2-5F64-BAD3-77DCF3C87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8" y="2187083"/>
            <a:ext cx="59372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3">
            <a:extLst>
              <a:ext uri="{FF2B5EF4-FFF2-40B4-BE49-F238E27FC236}">
                <a16:creationId xmlns:a16="http://schemas.microsoft.com/office/drawing/2014/main" id="{17A8215B-6617-8FFC-0645-0644C0DBE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768" y="2081082"/>
            <a:ext cx="499745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64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a:extLst>
              <a:ext uri="{FF2B5EF4-FFF2-40B4-BE49-F238E27FC236}">
                <a16:creationId xmlns:a16="http://schemas.microsoft.com/office/drawing/2014/main" id="{085F241B-14DA-A3F1-543D-B3E040774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4763"/>
            <a:ext cx="5937250"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32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694</Words>
  <Application>Microsoft Office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 Formula 1 Race Predictor</vt:lpstr>
      <vt:lpstr>1.  Introduction </vt:lpstr>
      <vt:lpstr>2. Data collection</vt:lpstr>
      <vt:lpstr>3. Data Analysis</vt:lpstr>
      <vt:lpstr>Most dangerous circuits</vt:lpstr>
      <vt:lpstr>Which teams had more car failures?</vt:lpstr>
      <vt:lpstr>4. Modelling</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Formula 1 Race Predictor</dc:title>
  <dc:creator>Bagul, sanket Mukund</dc:creator>
  <cp:lastModifiedBy>Bagul, sanket Mukund</cp:lastModifiedBy>
  <cp:revision>5</cp:revision>
  <dcterms:created xsi:type="dcterms:W3CDTF">2022-12-02T23:20:56Z</dcterms:created>
  <dcterms:modified xsi:type="dcterms:W3CDTF">2022-12-03T00:12:57Z</dcterms:modified>
</cp:coreProperties>
</file>